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notesMasterIdLst>
    <p:notesMasterId r:id="rId14"/>
  </p:notesMasterIdLst>
  <p:sldIdLst>
    <p:sldId id="290" r:id="rId2"/>
    <p:sldId id="388" r:id="rId3"/>
    <p:sldId id="395" r:id="rId4"/>
    <p:sldId id="380" r:id="rId5"/>
    <p:sldId id="394" r:id="rId6"/>
    <p:sldId id="384" r:id="rId7"/>
    <p:sldId id="391" r:id="rId8"/>
    <p:sldId id="392" r:id="rId9"/>
    <p:sldId id="387" r:id="rId10"/>
    <p:sldId id="393" r:id="rId11"/>
    <p:sldId id="390" r:id="rId12"/>
    <p:sldId id="396" r:id="rId13"/>
  </p:sldIdLst>
  <p:sldSz cx="9144000" cy="6858000" type="screen4x3"/>
  <p:notesSz cx="6888163" cy="1002030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99" userDrawn="1">
          <p15:clr>
            <a:srgbClr val="A4A3A4"/>
          </p15:clr>
        </p15:guide>
        <p15:guide id="2" pos="19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1741" autoAdjust="0"/>
  </p:normalViewPr>
  <p:slideViewPr>
    <p:cSldViewPr>
      <p:cViewPr varScale="1">
        <p:scale>
          <a:sx n="68" d="100"/>
          <a:sy n="68" d="100"/>
        </p:scale>
        <p:origin x="1476" y="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119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99"/>
        <p:guide pos="19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92175" y="1023938"/>
            <a:ext cx="4911725" cy="3684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921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35684" y="5068919"/>
            <a:ext cx="4627307" cy="40914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412992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263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7800" y="569913"/>
            <a:ext cx="1951038" cy="56546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569913"/>
            <a:ext cx="5703887" cy="5654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71513" y="1906588"/>
            <a:ext cx="7807325" cy="208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1513" y="4141788"/>
            <a:ext cx="7807325" cy="208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7DA647"/>
            </a:gs>
            <a:gs pos="100000">
              <a:srgbClr val="FFFFFF"/>
            </a:gs>
          </a:gsLst>
          <a:path path="shape">
            <a:fillToRect l="20000" r="8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569913"/>
            <a:ext cx="7807325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7325" cy="431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los formatos del texto del esquema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  <a:p>
            <a:pPr lvl="4"/>
            <a:r>
              <a:rPr lang="en-GB" smtClean="0"/>
              <a:t>Octavo nivel del esquema</a:t>
            </a:r>
          </a:p>
          <a:p>
            <a:pPr lvl="4"/>
            <a:r>
              <a:rPr lang="en-GB" smtClean="0"/>
              <a:t>Noveno nivel del esquema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770688" y="4381500"/>
            <a:ext cx="2373312" cy="2311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</p:sldLayoutIdLst>
  <p:hf sldNum="0" hdr="0" ftr="0" dt="0"/>
  <p:txStyles>
    <p:titleStyle>
      <a:lvl1pPr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2pPr>
      <a:lvl3pPr marL="11430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3pPr>
      <a:lvl4pPr marL="16002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4pPr>
      <a:lvl5pPr marL="20574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5pPr>
      <a:lvl6pPr marL="25146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6pPr>
      <a:lvl7pPr marL="29718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7pPr>
      <a:lvl8pPr marL="34290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8pPr>
      <a:lvl9pPr marL="38862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49263" rtl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198A8A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198A8A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198A8A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C:\Users\пользователь\Desktop\шаб дер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26640" y="274290"/>
            <a:ext cx="8193832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400" b="1" dirty="0" smtClean="0">
                <a:solidFill>
                  <a:srgbClr val="FF0000"/>
                </a:solidFill>
                <a:latin typeface="+mn-lt"/>
              </a:rPr>
              <a:t>Экологическая газета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МБДОУ №34 «</a:t>
            </a:r>
            <a:r>
              <a:rPr lang="ru-RU" sz="2400" b="1" dirty="0" err="1" smtClean="0">
                <a:solidFill>
                  <a:srgbClr val="FF0000"/>
                </a:solidFill>
                <a:latin typeface="+mn-lt"/>
              </a:rPr>
              <a:t>Гульчечек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» ЗМР РТ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Выпуск № 4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dirty="0" smtClean="0">
                <a:solidFill>
                  <a:srgbClr val="0070C0"/>
                </a:solidFill>
                <a:latin typeface="+mn-lt"/>
              </a:rPr>
              <a:t>     «</a:t>
            </a:r>
            <a:r>
              <a:rPr lang="ru-RU" sz="2400" b="1" dirty="0">
                <a:solidFill>
                  <a:srgbClr val="0070C0"/>
                </a:solidFill>
                <a:latin typeface="+mn-lt"/>
              </a:rPr>
              <a:t>Экологическое </a:t>
            </a:r>
            <a:r>
              <a:rPr lang="ru-RU" sz="2400" b="1" dirty="0" smtClean="0">
                <a:solidFill>
                  <a:srgbClr val="0070C0"/>
                </a:solidFill>
                <a:latin typeface="+mn-lt"/>
              </a:rPr>
              <a:t>воспитание в </a:t>
            </a:r>
            <a:r>
              <a:rPr lang="ru-RU" sz="2400" b="1" dirty="0">
                <a:solidFill>
                  <a:srgbClr val="0070C0"/>
                </a:solidFill>
                <a:latin typeface="+mn-lt"/>
              </a:rPr>
              <a:t>детском саду и семье</a:t>
            </a:r>
            <a:r>
              <a:rPr lang="ru-RU" sz="2400" b="1" dirty="0" smtClean="0">
                <a:solidFill>
                  <a:srgbClr val="0070C0"/>
                </a:solidFill>
                <a:latin typeface="+mn-lt"/>
              </a:rPr>
              <a:t>»</a:t>
            </a:r>
            <a:endParaRPr lang="ru-RU" sz="2400" b="1" dirty="0">
              <a:solidFill>
                <a:srgbClr val="0070C0"/>
              </a:solidFill>
              <a:latin typeface="+mn-lt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В этом номере: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b="1" dirty="0">
                <a:solidFill>
                  <a:srgbClr val="002060"/>
                </a:solidFill>
                <a:latin typeface="+mn-lt"/>
              </a:rPr>
              <a:t>1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. Награждение детского сада флагом за участие в программе: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 «</a:t>
            </a:r>
            <a:r>
              <a:rPr lang="ru-RU" sz="1600" b="1" dirty="0" err="1" smtClean="0">
                <a:solidFill>
                  <a:srgbClr val="002060"/>
                </a:solidFill>
                <a:latin typeface="+mn-lt"/>
              </a:rPr>
              <a:t>Экошкола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/Зеленый флаг 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+mn-lt"/>
              </a:rPr>
              <a:t>2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. Акция «Сдай макулатуру-спаси дерево»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+mn-lt"/>
              </a:rPr>
              <a:t>3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. Акция «Сдай батарейку- спаси ёжика»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+mn-lt"/>
              </a:rPr>
              <a:t>4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. Акция «Добрые крышечки»</a:t>
            </a: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+mn-lt"/>
              </a:rPr>
              <a:t>5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. Экологический праздник «Синичкин день»</a:t>
            </a: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+mn-lt"/>
              </a:rPr>
              <a:t>6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. </a:t>
            </a:r>
            <a:r>
              <a:rPr lang="ru-RU" sz="1600" b="1" dirty="0" err="1" smtClean="0">
                <a:solidFill>
                  <a:srgbClr val="002060"/>
                </a:solidFill>
                <a:latin typeface="+mn-lt"/>
              </a:rPr>
              <a:t>Онлайн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 –конкурс «Наблюдаем и сохраняем природу вместе» </a:t>
            </a: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/>
              </a:rPr>
              <a:t>7</a:t>
            </a:r>
            <a:r>
              <a:rPr lang="ru-RU" sz="1600" b="1" dirty="0" smtClean="0">
                <a:solidFill>
                  <a:srgbClr val="002060"/>
                </a:solidFill>
                <a:latin typeface="Times New Roman"/>
              </a:rPr>
              <a:t>.Акция «Накорми птиц зимой»</a:t>
            </a: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/>
              </a:rPr>
              <a:t>8</a:t>
            </a:r>
            <a:r>
              <a:rPr lang="ru-RU" sz="1600" b="1" dirty="0" smtClean="0">
                <a:solidFill>
                  <a:srgbClr val="002060"/>
                </a:solidFill>
                <a:latin typeface="Times New Roman"/>
              </a:rPr>
              <a:t>. Конкурс: «Экологическая тропа»</a:t>
            </a: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Times New Roman"/>
              </a:rPr>
              <a:t>9. Награждения победителей онлайн-конкурса</a:t>
            </a: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Times New Roman"/>
              </a:rPr>
              <a:t> «Наблюдаем и сохраняем природу вместе»</a:t>
            </a: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sz="1600" b="1" dirty="0" smtClean="0">
              <a:solidFill>
                <a:srgbClr val="002060"/>
              </a:solidFill>
              <a:latin typeface="Times New Roman"/>
            </a:endParaRP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                                                                                              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      Авторы:</a:t>
            </a:r>
            <a:endParaRPr lang="ru-RU" sz="1600" b="1" dirty="0" smtClean="0">
              <a:solidFill>
                <a:srgbClr val="002060"/>
              </a:solidFill>
              <a:latin typeface="+mn-lt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                                                                                                                      Виноградова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О.И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                                                                                                               Волкова В.И.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.                                                                  </a:t>
            </a:r>
            <a:endParaRPr lang="ru-RU" sz="1600" b="1" dirty="0" smtClean="0">
              <a:solidFill>
                <a:srgbClr val="002060"/>
              </a:solidFill>
              <a:latin typeface="+mn-lt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                                                                                                        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</a:rPr>
              <a:t>  </a:t>
            </a:r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Зеленодольск 2023 год                                              </a:t>
            </a:r>
          </a:p>
          <a:p>
            <a:pPr marL="228600" indent="-228600" hangingPunct="1">
              <a:lnSpc>
                <a:spcPct val="10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sz="1200" b="1" dirty="0">
              <a:solidFill>
                <a:srgbClr val="002060"/>
              </a:solidFill>
              <a:latin typeface="+mn-lt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 smtClean="0">
              <a:solidFill>
                <a:srgbClr val="002060"/>
              </a:solidFill>
              <a:latin typeface="Lucida Sans" charset="0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>
              <a:latin typeface="Lucida San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пользователь\Desktop\шаб дер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71513" y="285728"/>
            <a:ext cx="7807325" cy="142718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88640"/>
            <a:ext cx="7848872" cy="2109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 МБДОУ №34 «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Гульчечек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получил очередной флаг за участие в программе «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ЭкоШкола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/Зеленый флаг»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28596" y="3249065"/>
            <a:ext cx="87154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099047"/>
            <a:ext cx="4040346" cy="30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93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892" y="-24756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696" y="692696"/>
            <a:ext cx="8640959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Акция «Сдай макулатуру, спаси дерево»</a:t>
            </a:r>
            <a:r>
              <a:rPr lang="ru-RU" sz="3200" b="1" dirty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3200" b="1" dirty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2000" dirty="0" smtClean="0">
                <a:solidFill>
                  <a:srgbClr val="0070C0"/>
                </a:solidFill>
                <a:effectLst/>
                <a:latin typeface="+mn-lt"/>
              </a:rPr>
              <a:t> В детском саду постоянно  ведется  работа </a:t>
            </a:r>
            <a:r>
              <a:rPr lang="ru-RU" sz="2000" dirty="0">
                <a:solidFill>
                  <a:srgbClr val="0070C0"/>
                </a:solidFill>
                <a:effectLst/>
                <a:latin typeface="+mn-lt"/>
              </a:rPr>
              <a:t>в</a:t>
            </a:r>
            <a:r>
              <a:rPr lang="ru-RU" sz="2000" dirty="0" smtClean="0">
                <a:solidFill>
                  <a:srgbClr val="0070C0"/>
                </a:solidFill>
                <a:effectLst/>
                <a:latin typeface="+mn-lt"/>
              </a:rPr>
              <a:t> экологическом направлении. </a:t>
            </a:r>
            <a:br>
              <a:rPr lang="ru-RU" sz="2000" dirty="0" smtClean="0">
                <a:solidFill>
                  <a:srgbClr val="0070C0"/>
                </a:solidFill>
                <a:effectLst/>
                <a:latin typeface="+mn-lt"/>
              </a:rPr>
            </a:br>
            <a:r>
              <a:rPr lang="ru-RU" sz="2000" dirty="0" smtClean="0">
                <a:solidFill>
                  <a:srgbClr val="0070C0"/>
                </a:solidFill>
                <a:effectLst/>
                <a:latin typeface="+mn-lt"/>
              </a:rPr>
              <a:t>Мы сотрудничаем с компанией по приемке вторичного сырья- «Эко Трейд»</a:t>
            </a:r>
            <a:endParaRPr lang="ru-RU" sz="2000" dirty="0">
              <a:solidFill>
                <a:srgbClr val="0070C0"/>
              </a:solidFill>
              <a:effectLst/>
              <a:latin typeface="+mn-lt"/>
            </a:endParaRPr>
          </a:p>
        </p:txBody>
      </p:sp>
      <p:pic>
        <p:nvPicPr>
          <p:cNvPr id="4" name="Picture 6" descr="C:\Users\1\Downloads\IMG-20220523-WA00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8060" y="4368894"/>
            <a:ext cx="2571768" cy="1922799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41" y="2717619"/>
            <a:ext cx="2523751" cy="18928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060" y="2799916"/>
            <a:ext cx="2484815" cy="1863611"/>
          </a:xfrm>
          <a:prstGeom prst="rect">
            <a:avLst/>
          </a:prstGeom>
        </p:spPr>
      </p:pic>
      <p:pic>
        <p:nvPicPr>
          <p:cNvPr id="8" name="Рисунок 7" descr="F:\Буклет М А\20220622_11060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874" y="2070610"/>
            <a:ext cx="2595988" cy="18596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424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663" y="-23696"/>
            <a:ext cx="9143999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71480"/>
            <a:ext cx="7807325" cy="207170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Акция «Сдай батарейку - спаси ежика»</a:t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Наш детский сад в течении года продолжает участвовать  в акции «Сдай батарейку – спаси ежика».  В этот раз мы сдали 200 кг батареек. </a:t>
            </a:r>
            <a:br>
              <a:rPr lang="ru-RU" sz="1800" dirty="0" smtClean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>
              <a:solidFill>
                <a:srgbClr val="0070C0"/>
              </a:solidFill>
              <a:effectLst/>
              <a:latin typeface="+mn-lt"/>
            </a:endParaRPr>
          </a:p>
        </p:txBody>
      </p:sp>
      <p:pic>
        <p:nvPicPr>
          <p:cNvPr id="3" name="Picture 2" descr="C:\Users\1\Downloads\IMG_20210424_115156.jpg"/>
          <p:cNvPicPr>
            <a:picLocks noChangeAspect="1" noChangeArrowheads="1"/>
          </p:cNvPicPr>
          <p:nvPr/>
        </p:nvPicPr>
        <p:blipFill>
          <a:blip r:embed="rId3" cstate="print"/>
          <a:srcRect r="49219"/>
          <a:stretch>
            <a:fillRect/>
          </a:stretch>
        </p:blipFill>
        <p:spPr bwMode="auto">
          <a:xfrm>
            <a:off x="5334853" y="2934650"/>
            <a:ext cx="1500198" cy="2071702"/>
          </a:xfrm>
          <a:prstGeom prst="rect">
            <a:avLst/>
          </a:prstGeom>
          <a:noFill/>
        </p:spPr>
      </p:pic>
      <p:pic>
        <p:nvPicPr>
          <p:cNvPr id="9" name="Объект 8" descr="C:\Users\Admin\AppData\Local\Temp\Rar$DIa0.953\IMG-20220620-WA0080.jpg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213" y="3021731"/>
            <a:ext cx="2952328" cy="1937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464" y="2929466"/>
            <a:ext cx="1471092" cy="19614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06" y="2449982"/>
            <a:ext cx="1642738" cy="29204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663" y="-64710"/>
            <a:ext cx="9143999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375277" cy="207170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Акция «Добрые крышечки»</a:t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Наш детский сад в течении года продолжает участвовать  в акции</a:t>
            </a:r>
            <a:br>
              <a:rPr lang="ru-RU" sz="1800" dirty="0" smtClean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«Добрые крышечки». Это  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эколого-благотворительный волонтерский проект, имеющий двойную цель: </a:t>
            </a:r>
            <a:r>
              <a:rPr lang="ru-RU" sz="1800" b="1" dirty="0" smtClean="0">
                <a:solidFill>
                  <a:srgbClr val="0070C0"/>
                </a:solidFill>
                <a:effectLst/>
                <a:latin typeface="+mn-lt"/>
              </a:rPr>
              <a:t>сделать </a:t>
            </a:r>
            <a:r>
              <a:rPr lang="ru-RU" sz="1800" b="1" dirty="0">
                <a:solidFill>
                  <a:srgbClr val="0070C0"/>
                </a:solidFill>
                <a:effectLst/>
                <a:latin typeface="+mn-lt"/>
              </a:rPr>
              <a:t>природу чище и помочь детям, </a:t>
            </a:r>
            <a:r>
              <a:rPr lang="ru-RU" sz="1800" b="1" dirty="0" smtClean="0">
                <a:solidFill>
                  <a:srgbClr val="0070C0"/>
                </a:solidFill>
                <a:effectLst/>
                <a:latin typeface="+mn-lt"/>
              </a:rPr>
              <a:t>которым </a:t>
            </a:r>
            <a:r>
              <a:rPr lang="ru-RU" sz="1800" b="1" dirty="0">
                <a:solidFill>
                  <a:srgbClr val="0070C0"/>
                </a:solidFill>
                <a:effectLst/>
                <a:latin typeface="+mn-lt"/>
              </a:rPr>
              <a:t>нужна поддержка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.</a:t>
            </a:r>
            <a:br>
              <a:rPr lang="ru-RU" sz="1800" dirty="0">
                <a:solidFill>
                  <a:srgbClr val="0070C0"/>
                </a:solidFill>
                <a:effectLst/>
                <a:latin typeface="+mn-lt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Дети собирают 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пластиковые крышечки от бутылок и пакетов дома, в школах, садиках, офисах, библиотеках и иных учреждениях, а затем передают на более крупные базы хранения. Далее крышечки отправляются на завод по переработке пластика.</a:t>
            </a:r>
            <a:r>
              <a:rPr lang="ru-RU" sz="1600" dirty="0">
                <a:solidFill>
                  <a:srgbClr val="333333"/>
                </a:solidFill>
                <a:effectLst/>
                <a:latin typeface="YS Text"/>
              </a:rPr>
              <a:t/>
            </a:r>
            <a:br>
              <a:rPr lang="ru-RU" sz="1600" dirty="0">
                <a:solidFill>
                  <a:srgbClr val="333333"/>
                </a:solidFill>
                <a:effectLst/>
                <a:latin typeface="YS Text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solidFill>
                <a:srgbClr val="0070C0"/>
              </a:solidFill>
              <a:effectLst/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3284984"/>
            <a:ext cx="2881532" cy="215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59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27" y="0"/>
            <a:ext cx="9069084" cy="6801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010" y="270177"/>
            <a:ext cx="8115329" cy="785818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Онлайн-конкурс </a:t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«Наблюдаем и сохраняем природу вместе»</a:t>
            </a:r>
            <a:endParaRPr lang="ru-RU" sz="3200" b="1" dirty="0">
              <a:solidFill>
                <a:srgbClr val="FF0000"/>
              </a:solidFill>
              <a:effectLst/>
              <a:latin typeface="+mn-lt"/>
            </a:endParaRPr>
          </a:p>
        </p:txBody>
      </p:sp>
      <p:pic>
        <p:nvPicPr>
          <p:cNvPr id="3076" name="Picture 4" descr="C:\Users\1\Desktop\экологгия\грачи прилетели\грачи прилетели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3500437"/>
            <a:ext cx="1250987" cy="1742559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251520" y="1186328"/>
            <a:ext cx="8866991" cy="4429156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smtClean="0">
                <a:solidFill>
                  <a:srgbClr val="0070C0"/>
                </a:solidFill>
              </a:rPr>
              <a:t>    Наше дошкольное учреждение  продолжает участвует в Онлайн - конкурсе эколого-просветительском  мероприятие «Наблюдаем и сохраняем природу вместе!». Оно организуется с целью формирования у детей и взрослых экологической культуры, гуманного отношения к природе, пропаганды экологических знаний,  заповедного дела и деятельности Волжско-Камского заповедника. Дети рисуют, фотографируют все интересные моменты, делают поделки, получают дипломы, сертификаты и маленькие подарки.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550" y="3326747"/>
            <a:ext cx="1791703" cy="25189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81" y="3400906"/>
            <a:ext cx="1653648" cy="22048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425" y="3267786"/>
            <a:ext cx="1484911" cy="26369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268" y="3186642"/>
            <a:ext cx="1271071" cy="2820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932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184" y="683472"/>
            <a:ext cx="8115329" cy="785818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«Наблюдаем и сохраняем природу вместе» </a:t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3200" b="1" dirty="0" smtClean="0">
                <a:solidFill>
                  <a:srgbClr val="00B050"/>
                </a:solidFill>
                <a:effectLst/>
                <a:latin typeface="+mn-lt"/>
              </a:rPr>
              <a:t>«Птичьи стаи в небе»</a:t>
            </a:r>
            <a:endParaRPr lang="ru-RU" sz="3200" b="1" dirty="0">
              <a:solidFill>
                <a:srgbClr val="00B050"/>
              </a:solidFill>
              <a:effectLst/>
              <a:latin typeface="+mn-lt"/>
            </a:endParaRPr>
          </a:p>
        </p:txBody>
      </p:sp>
      <p:pic>
        <p:nvPicPr>
          <p:cNvPr id="3076" name="Picture 4" descr="C:\Users\1\Desktop\экологгия\грачи прилетели\грачи прилетели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3500437"/>
            <a:ext cx="1250987" cy="1742559"/>
          </a:xfrm>
          <a:prstGeom prst="rect">
            <a:avLst/>
          </a:prstGeom>
          <a:noFill/>
        </p:spPr>
      </p:pic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156" y="2139830"/>
            <a:ext cx="2126304" cy="2840991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04482" y="2362923"/>
            <a:ext cx="1992735" cy="26569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82" y="2213408"/>
            <a:ext cx="1982160" cy="276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88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81031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47" y="352057"/>
            <a:ext cx="8115329" cy="785818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«Наблюдаем и сохраняем природу вместе» </a:t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3200" b="1" dirty="0" smtClean="0">
                <a:solidFill>
                  <a:srgbClr val="00B050"/>
                </a:solidFill>
                <a:effectLst/>
                <a:latin typeface="+mn-lt"/>
              </a:rPr>
              <a:t>«Золотая осень»</a:t>
            </a:r>
            <a:endParaRPr lang="ru-RU" sz="3200" b="1" dirty="0">
              <a:solidFill>
                <a:srgbClr val="00B050"/>
              </a:solidFill>
              <a:effectLst/>
              <a:latin typeface="+mn-lt"/>
            </a:endParaRPr>
          </a:p>
        </p:txBody>
      </p:sp>
      <p:pic>
        <p:nvPicPr>
          <p:cNvPr id="3076" name="Picture 4" descr="C:\Users\1\Desktop\экологгия\грачи прилетели\грачи прилетели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3500437"/>
            <a:ext cx="1250987" cy="1742559"/>
          </a:xfrm>
          <a:prstGeom prst="rect">
            <a:avLst/>
          </a:prstGeom>
          <a:noFill/>
        </p:spPr>
      </p:pic>
      <p:pic>
        <p:nvPicPr>
          <p:cNvPr id="12" name="Объект 11" descr="https://sun9-13.userapi.com/impg/rVl7-r108YWb-wlt69tAJiR2QvNTxDgeEF0fVQ/xFhvpuUNpus.jpg?size=810x1080&amp;quality=95&amp;sign=230b9a2c6fca0c81df8592e0b7adb9c8&amp;type=album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656" y="2279809"/>
            <a:ext cx="2091874" cy="3255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7" y="2717586"/>
            <a:ext cx="1877420" cy="25032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039" y="1429787"/>
            <a:ext cx="1649000" cy="29315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705" y="1435134"/>
            <a:ext cx="1923678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59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852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772816"/>
            <a:ext cx="7056784" cy="1143000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3200" dirty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Экологический праздник</a:t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«Синичкин День»</a:t>
            </a:r>
            <a:r>
              <a:rPr lang="ru-RU" sz="3200" b="1" dirty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3200" b="1" dirty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12 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ноября-Синичкин день. Д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ети  провели этот день очень плодотворно - 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делали синичек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из цветной бумаги, мастерили 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кормушки, насыпали в них тыквенные семечки, арахис, сырые семечки с целью экспериментальной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деятельности, проводили опыты, узнавали, какой 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корм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предпочитают птицы. Проводили викторину" 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Синичкин день ", учили стихи, рассказывали пословицы, отгадывали загадки, выполняли задания: какая птица лишняя, какими продуктами нельзя кормить птиц, какими можно, решили с детьми провести мастер-класс и привлечь родителей к изготовлению необычного лакомства для птиц.</a:t>
            </a:r>
            <a:r>
              <a:rPr lang="ru-RU" sz="3200" dirty="0" smtClean="0">
                <a:solidFill>
                  <a:srgbClr val="00B050"/>
                </a:solidFill>
                <a:effectLst/>
                <a:latin typeface="+mn-lt"/>
              </a:rPr>
              <a:t/>
            </a:r>
            <a:br>
              <a:rPr lang="ru-RU" sz="3200" dirty="0" smtClean="0">
                <a:solidFill>
                  <a:srgbClr val="00B050"/>
                </a:solidFill>
                <a:effectLst/>
                <a:latin typeface="+mn-lt"/>
              </a:rPr>
            </a:br>
            <a:r>
              <a:rPr lang="ru-RU" sz="3200" dirty="0" smtClean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+mn-lt"/>
              </a:rPr>
            </a:br>
            <a:endParaRPr lang="ru-RU" sz="1800" dirty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72" y="4352544"/>
            <a:ext cx="2195736" cy="16468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11352" y="4311849"/>
            <a:ext cx="2304256" cy="17281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676" y="4365969"/>
            <a:ext cx="2195736" cy="16468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575" y="21364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8941" y="937658"/>
            <a:ext cx="7704857" cy="1287016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Конкурс «Экологическая тропа»</a:t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В нашем саду продолжается 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формирование экологической культуры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;</a:t>
            </a:r>
            <a:b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воспитание бережного отношения к окружающей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природе; формирование 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активной позиции в области охраны окружающей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среды; развитие 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творческого потенциала детей и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педагогов; пропаганда 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и воспитание чувства патриотизма, любви к малой Родине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. И  наши воспитанники рисовали рисунки экологических маршрутов нашего города. </a:t>
            </a:r>
            <a:r>
              <a:rPr lang="ru-RU" sz="180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1800" dirty="0">
                <a:solidFill>
                  <a:schemeClr val="tx1"/>
                </a:solidFill>
                <a:effectLst/>
                <a:latin typeface="+mn-lt"/>
              </a:rPr>
            </a:br>
            <a:endParaRPr lang="ru-RU" sz="1800" dirty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90" y="3450364"/>
            <a:ext cx="2321611" cy="161424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479" y="3450364"/>
            <a:ext cx="2180120" cy="16350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445" y="2904835"/>
            <a:ext cx="2304256" cy="16471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16" y="4672239"/>
            <a:ext cx="2311906" cy="173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47389"/>
            <a:ext cx="8640959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effectLst/>
                <a:latin typeface="+mn-lt"/>
              </a:rPr>
              <a:t>Акция «Накорми птиц зимой»</a:t>
            </a:r>
            <a:r>
              <a:rPr lang="ru-RU" sz="3600" b="1" dirty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3600" b="1" dirty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В детском саду усиленно идет работа по экологическому и нравственному направлению. Ребята очень ответственные и не забывают подкармливать на территории ДОУ</a:t>
            </a:r>
            <a:r>
              <a:rPr lang="ru-RU" sz="180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+mn-lt"/>
              </a:rPr>
              <a:t>и дома зимующих птиц.</a:t>
            </a:r>
            <a:endParaRPr lang="ru-RU" sz="1800" dirty="0">
              <a:solidFill>
                <a:srgbClr val="0070C0"/>
              </a:solidFill>
              <a:effectLst/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2691635"/>
            <a:ext cx="2363294" cy="23632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2236" y="2681991"/>
            <a:ext cx="1778318" cy="23710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0691" y="2664706"/>
            <a:ext cx="1791282" cy="238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36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8" y="-9641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5" y="188640"/>
            <a:ext cx="8640959" cy="292334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/>
                <a:latin typeface="+mn-lt"/>
              </a:rPr>
              <a:t>«Волжско-Камский заповедник»</a:t>
            </a:r>
            <a:r>
              <a:rPr lang="ru-RU" b="1" dirty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b="1" dirty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2000" dirty="0" smtClean="0">
                <a:solidFill>
                  <a:srgbClr val="0070C0"/>
                </a:solidFill>
                <a:effectLst/>
                <a:latin typeface="+mn-lt"/>
              </a:rPr>
              <a:t>Наши воспитанники с родителями и педагогами побывали в гостях в </a:t>
            </a:r>
            <a:r>
              <a:rPr lang="ru-RU" sz="2000" dirty="0" err="1" smtClean="0">
                <a:solidFill>
                  <a:srgbClr val="0070C0"/>
                </a:solidFill>
                <a:effectLst/>
                <a:latin typeface="+mn-lt"/>
              </a:rPr>
              <a:t>Раифе</a:t>
            </a:r>
            <a:r>
              <a:rPr lang="ru-RU" sz="2000" dirty="0" smtClean="0">
                <a:solidFill>
                  <a:srgbClr val="0070C0"/>
                </a:solidFill>
                <a:effectLst/>
                <a:latin typeface="+mn-lt"/>
              </a:rPr>
              <a:t>- заповедник пригласил победителей республиканского конкурса «Наблюдаем и сохраняем природу вместе». В течении года наши воспитанники отправляли конкурсные работы в Волжско-Камский Заповедник и занимали призовые места. Детей и педагогов наградили памятными подарками и дипломами.</a:t>
            </a:r>
            <a:endParaRPr lang="ru-RU" sz="2000" dirty="0">
              <a:solidFill>
                <a:srgbClr val="0070C0"/>
              </a:solidFill>
              <a:effectLst/>
              <a:latin typeface="+mn-lt"/>
            </a:endParaRPr>
          </a:p>
        </p:txBody>
      </p:sp>
      <p:pic>
        <p:nvPicPr>
          <p:cNvPr id="4" name="Picture 2" descr="https://edu.tatar.ru/upload/news/org3838/31149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362" y="3235288"/>
            <a:ext cx="305909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09" y="2947256"/>
            <a:ext cx="1944216" cy="25922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995" y="2947256"/>
            <a:ext cx="2027234" cy="270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14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ahoma"/>
        <a:ea typeface="Lucida Sans Unicode"/>
        <a:cs typeface="Lucida Sans Unicode"/>
      </a:majorFont>
      <a:minorFont>
        <a:latin typeface="Times New Roman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2843</TotalTime>
  <Words>256</Words>
  <Application>Microsoft Office PowerPoint</Application>
  <PresentationFormat>Экран (4:3)</PresentationFormat>
  <Paragraphs>37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SimSun</vt:lpstr>
      <vt:lpstr>Arial</vt:lpstr>
      <vt:lpstr>Calibri</vt:lpstr>
      <vt:lpstr>Lucida Sans</vt:lpstr>
      <vt:lpstr>Lucida Sans Unicode</vt:lpstr>
      <vt:lpstr>Tahoma</vt:lpstr>
      <vt:lpstr>Times New Roman</vt:lpstr>
      <vt:lpstr>YS Text</vt:lpstr>
      <vt:lpstr>Тема Office</vt:lpstr>
      <vt:lpstr>Презентация PowerPoint</vt:lpstr>
      <vt:lpstr>           </vt:lpstr>
      <vt:lpstr>Акция «Сдай макулатуру, спаси дерево»  В детском саду постоянно  ведется  работа в экологическом направлении.  Мы сотрудничаем с компанией по приемке вторичного сырья- «Эко Трейд»</vt:lpstr>
      <vt:lpstr>Акция «Сдай батарейку - спаси ежика» Наш детский сад в течении года продолжает участвовать  в акции «Сдай батарейку – спаси ежика».  В этот раз мы сдали 200 кг батареек.  </vt:lpstr>
      <vt:lpstr> Акция «Добрые крышечки» Наш детский сад в течении года продолжает участвовать  в акции  «Добрые крышечки». Это  эколого-благотворительный волонтерский проект, имеющий двойную цель: сделать природу чище и помочь детям, которым нужна поддержка. Дети собирают пластиковые крышечки от бутылок и пакетов дома, в школах, садиках, офисах, библиотеках и иных учреждениях, а затем передают на более крупные базы хранения. Далее крышечки отправляются на завод по переработке пластика.  </vt:lpstr>
      <vt:lpstr>Онлайн-конкурс  «Наблюдаем и сохраняем природу вместе»</vt:lpstr>
      <vt:lpstr>«Наблюдаем и сохраняем природу вместе»  «Птичьи стаи в небе»</vt:lpstr>
      <vt:lpstr>«Наблюдаем и сохраняем природу вместе»  «Золотая осень»</vt:lpstr>
      <vt:lpstr> Экологический праздник «Синичкин День» 12 ноября-Синичкин день. Дети  провели этот день очень плодотворно - делали синичек из цветной бумаги, мастерили кормушки, насыпали в них тыквенные семечки, арахис, сырые семечки с целью экспериментальной деятельности, проводили опыты, узнавали, какой корм предпочитают птицы. Проводили викторину" Синичкин день ", учили стихи, рассказывали пословицы, отгадывали загадки, выполняли задания: какая птица лишняя, какими продуктами нельзя кормить птиц, какими можно, решили с детьми провести мастер-класс и привлечь родителей к изготовлению необычного лакомства для птиц.  </vt:lpstr>
      <vt:lpstr> Конкурс «Экологическая тропа» В нашем саду продолжается формирование экологической культуры;  воспитание бережного отношения к окружающей природе; формирование активной позиции в области охраны окружающей среды; развитие творческого потенциала детей и педагогов; пропаганда и воспитание чувства патриотизма, любви к малой Родине. И  наши воспитанники рисовали рисунки экологических маршрутов нашего города.  </vt:lpstr>
      <vt:lpstr>Акция «Накорми птиц зимой» В детском саду усиленно идет работа по экологическому и нравственному направлению. Ребята очень ответственные и не забывают подкармливать на территории ДОУ и дома зимующих птиц.</vt:lpstr>
      <vt:lpstr>«Волжско-Камский заповедник» Наши воспитанники с родителями и педагогами побывали в гостях в Раифе- заповедник пригласил победителей республиканского конкурса «Наблюдаем и сохраняем природу вместе». В течении года наши воспитанники отправляли конкурсные работы в Волжско-Камский Заповедник и занимали призовые места. Детей и педагогов наградили памятными подарками и дипломами.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максим</dc:creator>
  <cp:lastModifiedBy>сабина виноградова</cp:lastModifiedBy>
  <cp:revision>316</cp:revision>
  <cp:lastPrinted>2021-10-17T19:33:54Z</cp:lastPrinted>
  <dcterms:created xsi:type="dcterms:W3CDTF">1601-01-01T00:00:00Z</dcterms:created>
  <dcterms:modified xsi:type="dcterms:W3CDTF">2023-02-15T17:16:30Z</dcterms:modified>
</cp:coreProperties>
</file>